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30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E9420-55B2-1541-8B3E-900D17EF095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12CAB-43A4-2945-99EB-14BDC8D8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A6A1-CC49-6742-AA86-8BFA5D6B32F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A571-8BFB-7B47-85B1-09F26EF36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A6A1-CC49-6742-AA86-8BFA5D6B32F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A571-8BFB-7B47-85B1-09F26EF36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2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A6A1-CC49-6742-AA86-8BFA5D6B32F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A571-8BFB-7B47-85B1-09F26EF36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1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A6A1-CC49-6742-AA86-8BFA5D6B32F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A571-8BFB-7B47-85B1-09F26EF36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8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A6A1-CC49-6742-AA86-8BFA5D6B32F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A571-8BFB-7B47-85B1-09F26EF36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A6A1-CC49-6742-AA86-8BFA5D6B32F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A571-8BFB-7B47-85B1-09F26EF36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A6A1-CC49-6742-AA86-8BFA5D6B32F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A571-8BFB-7B47-85B1-09F26EF36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8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A6A1-CC49-6742-AA86-8BFA5D6B32F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A571-8BFB-7B47-85B1-09F26EF36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0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A6A1-CC49-6742-AA86-8BFA5D6B32F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A571-8BFB-7B47-85B1-09F26EF36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99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A6A1-CC49-6742-AA86-8BFA5D6B32F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A571-8BFB-7B47-85B1-09F26EF36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A6A1-CC49-6742-AA86-8BFA5D6B32F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A571-8BFB-7B47-85B1-09F26EF36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2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7A6A1-CC49-6742-AA86-8BFA5D6B32F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4A571-8BFB-7B47-85B1-09F26EF36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hmi.org/biointeractive/dna-packaging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Thurs/Fri, March 2-3, 2017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we doing today?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Continue DNA and Proteins Assignments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55445" y="1535113"/>
            <a:ext cx="3931355" cy="63976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Entry Task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55445" y="2174875"/>
            <a:ext cx="3931356" cy="3951288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Watch </a:t>
            </a:r>
            <a:r>
              <a:rPr lang="en-US" sz="1050" b="1" dirty="0">
                <a:solidFill>
                  <a:srgbClr val="FF0000"/>
                </a:solidFill>
                <a:hlinkClick r:id="rId2"/>
              </a:rPr>
              <a:t>http://www.hhmi.org/biointeractive/dna-</a:t>
            </a:r>
            <a:r>
              <a:rPr lang="en-US" sz="1050" b="1" dirty="0" smtClean="0">
                <a:solidFill>
                  <a:srgbClr val="FF0000"/>
                </a:solidFill>
                <a:hlinkClick r:id="rId2"/>
              </a:rPr>
              <a:t>packaging</a:t>
            </a:r>
            <a:endParaRPr lang="en-US" sz="105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Write a paragraph describing the link between DNA, genes, and chromosomes.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65" y="4303888"/>
            <a:ext cx="6559473" cy="253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64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913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Electronic devices can be used for assignments only.  No other recreational use permitted.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Use your class time constructively.  You are given a grade every day on your participation.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Get stamps for assignments during the first or last 10 minutes of 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To be on track, </a:t>
            </a:r>
            <a:r>
              <a:rPr lang="en-US" dirty="0" smtClean="0">
                <a:solidFill>
                  <a:srgbClr val="7030A0"/>
                </a:solidFill>
              </a:rPr>
              <a:t>finish Assignment 6 by </a:t>
            </a:r>
            <a:r>
              <a:rPr lang="en-US" dirty="0" smtClean="0">
                <a:solidFill>
                  <a:srgbClr val="7030A0"/>
                </a:solidFill>
              </a:rPr>
              <a:t>today </a:t>
            </a:r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en-US" smtClean="0">
                <a:solidFill>
                  <a:srgbClr val="7030A0"/>
                </a:solidFill>
              </a:rPr>
              <a:t>DNA Checkpoint)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79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ea typeface="+mj-ea"/>
              </a:rPr>
              <a:t>Nucleotides</a:t>
            </a:r>
            <a:endParaRPr lang="en-CA" dirty="0">
              <a:ea typeface="+mj-ea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57188" y="1571625"/>
            <a:ext cx="8429625" cy="4929188"/>
          </a:xfrm>
        </p:spPr>
        <p:txBody>
          <a:bodyPr/>
          <a:lstStyle/>
          <a:p>
            <a:pPr eaLnBrk="1" hangingPunct="1"/>
            <a:endParaRPr lang="en-CA">
              <a:solidFill>
                <a:srgbClr val="EDF3DB"/>
              </a:solidFill>
              <a:latin typeface="Constantia" charset="0"/>
            </a:endParaRPr>
          </a:p>
        </p:txBody>
      </p: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571500" y="1571625"/>
            <a:ext cx="4286250" cy="1800225"/>
            <a:chOff x="571472" y="1571612"/>
            <a:chExt cx="4286248" cy="1800000"/>
          </a:xfrm>
        </p:grpSpPr>
        <p:grpSp>
          <p:nvGrpSpPr>
            <p:cNvPr id="9249" name="Group 32"/>
            <p:cNvGrpSpPr>
              <a:grpSpLocks noChangeAspect="1"/>
            </p:cNvGrpSpPr>
            <p:nvPr/>
          </p:nvGrpSpPr>
          <p:grpSpPr bwMode="auto">
            <a:xfrm>
              <a:off x="571472" y="1571612"/>
              <a:ext cx="3750000" cy="1800000"/>
              <a:chOff x="500034" y="1142984"/>
              <a:chExt cx="3714776" cy="1785950"/>
            </a:xfrm>
          </p:grpSpPr>
          <p:grpSp>
            <p:nvGrpSpPr>
              <p:cNvPr id="9251" name="Group 16"/>
              <p:cNvGrpSpPr>
                <a:grpSpLocks/>
              </p:cNvGrpSpPr>
              <p:nvPr/>
            </p:nvGrpSpPr>
            <p:grpSpPr bwMode="auto">
              <a:xfrm>
                <a:off x="500034" y="114298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857224" y="2071680"/>
                  <a:ext cx="1500505" cy="142756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sp>
              <p:nvSpPr>
                <p:cNvPr id="37" name="Regular Pentagon 36"/>
                <p:cNvSpPr/>
                <p:nvPr/>
              </p:nvSpPr>
              <p:spPr>
                <a:xfrm>
                  <a:off x="2715735" y="3428814"/>
                  <a:ext cx="1926996" cy="1714701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cxnSp>
              <p:nvCxnSpPr>
                <p:cNvPr id="38" name="Straight Connector 37"/>
                <p:cNvCxnSpPr>
                  <a:stCxn id="37" idx="1"/>
                  <a:endCxn id="36" idx="5"/>
                </p:cNvCxnSpPr>
                <p:nvPr/>
              </p:nvCxnSpPr>
              <p:spPr>
                <a:xfrm rot="10800000">
                  <a:off x="2136701" y="3290662"/>
                  <a:ext cx="579033" cy="793694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>
                  <a:stCxn id="37" idx="5"/>
                </p:cNvCxnSpPr>
                <p:nvPr/>
              </p:nvCxnSpPr>
              <p:spPr>
                <a:xfrm flipV="1">
                  <a:off x="4642731" y="4000381"/>
                  <a:ext cx="1214102" cy="83975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" name="Pentagon 34"/>
              <p:cNvSpPr/>
              <p:nvPr/>
            </p:nvSpPr>
            <p:spPr>
              <a:xfrm>
                <a:off x="3000448" y="1500489"/>
                <a:ext cx="1214038" cy="785881"/>
              </a:xfrm>
              <a:prstGeom prst="homePlat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CA" sz="24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rPr>
                  <a:t>A</a:t>
                </a:r>
                <a:endParaRPr lang="en-CA" sz="1200" b="1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</p:grpSp>
        <p:sp>
          <p:nvSpPr>
            <p:cNvPr id="9250" name="TextBox 39"/>
            <p:cNvSpPr txBox="1">
              <a:spLocks noChangeArrowheads="1"/>
            </p:cNvSpPr>
            <p:nvPr/>
          </p:nvSpPr>
          <p:spPr bwMode="auto">
            <a:xfrm>
              <a:off x="2500298" y="2714620"/>
              <a:ext cx="235742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CA" sz="3200" b="1">
                  <a:solidFill>
                    <a:srgbClr val="FFFFFF"/>
                  </a:solidFill>
                  <a:latin typeface="Constantia" charset="0"/>
                </a:rPr>
                <a:t>Adenine</a:t>
              </a:r>
              <a:endParaRPr lang="en-CA" b="1">
                <a:solidFill>
                  <a:srgbClr val="FFFFFF"/>
                </a:solidFill>
                <a:latin typeface="Constantia" charset="0"/>
              </a:endParaRPr>
            </a:p>
          </p:txBody>
        </p: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5000625" y="1571625"/>
            <a:ext cx="4143375" cy="1800225"/>
            <a:chOff x="5000628" y="1571612"/>
            <a:chExt cx="4143372" cy="1800000"/>
          </a:xfrm>
        </p:grpSpPr>
        <p:grpSp>
          <p:nvGrpSpPr>
            <p:cNvPr id="9240" name="Group 16"/>
            <p:cNvGrpSpPr>
              <a:grpSpLocks noChangeAspect="1"/>
            </p:cNvGrpSpPr>
            <p:nvPr/>
          </p:nvGrpSpPr>
          <p:grpSpPr bwMode="auto">
            <a:xfrm>
              <a:off x="5000628" y="1571612"/>
              <a:ext cx="3600000" cy="1800000"/>
              <a:chOff x="5143504" y="1142984"/>
              <a:chExt cx="3643338" cy="1785950"/>
            </a:xfrm>
          </p:grpSpPr>
          <p:grpSp>
            <p:nvGrpSpPr>
              <p:cNvPr id="9242" name="Group 32"/>
              <p:cNvGrpSpPr>
                <a:grpSpLocks/>
              </p:cNvGrpSpPr>
              <p:nvPr/>
            </p:nvGrpSpPr>
            <p:grpSpPr bwMode="auto">
              <a:xfrm>
                <a:off x="5143504" y="114298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21" name="Oval 20"/>
                <p:cNvSpPr/>
                <p:nvPr/>
              </p:nvSpPr>
              <p:spPr>
                <a:xfrm>
                  <a:off x="857224" y="2071680"/>
                  <a:ext cx="1501163" cy="142756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sp>
              <p:nvSpPr>
                <p:cNvPr id="22" name="Regular Pentagon 21"/>
                <p:cNvSpPr/>
                <p:nvPr/>
              </p:nvSpPr>
              <p:spPr>
                <a:xfrm>
                  <a:off x="2714595" y="3428814"/>
                  <a:ext cx="1933702" cy="1714701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cxnSp>
              <p:nvCxnSpPr>
                <p:cNvPr id="23" name="Straight Connector 22"/>
                <p:cNvCxnSpPr>
                  <a:stCxn id="22" idx="1"/>
                  <a:endCxn id="21" idx="5"/>
                </p:cNvCxnSpPr>
                <p:nvPr/>
              </p:nvCxnSpPr>
              <p:spPr>
                <a:xfrm rot="10800000">
                  <a:off x="2138938" y="3290662"/>
                  <a:ext cx="575657" cy="793694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>
                  <a:stCxn id="22" idx="5"/>
                </p:cNvCxnSpPr>
                <p:nvPr/>
              </p:nvCxnSpPr>
              <p:spPr>
                <a:xfrm flipV="1">
                  <a:off x="4648297" y="4000381"/>
                  <a:ext cx="1214924" cy="83975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Rectangle 18"/>
              <p:cNvSpPr/>
              <p:nvPr/>
            </p:nvSpPr>
            <p:spPr>
              <a:xfrm>
                <a:off x="7572698" y="1500489"/>
                <a:ext cx="571953" cy="78588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0086BC"/>
                  </a:solidFill>
                  <a:latin typeface="Constantia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0" name="Chevron 19"/>
              <p:cNvSpPr/>
              <p:nvPr/>
            </p:nvSpPr>
            <p:spPr>
              <a:xfrm flipH="1">
                <a:off x="7572698" y="1500489"/>
                <a:ext cx="1214597" cy="785881"/>
              </a:xfrm>
              <a:prstGeom prst="chevron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CA" sz="2400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rPr>
                  <a:t>T</a:t>
                </a:r>
                <a:endParaRPr lang="en-CA" sz="1200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</p:grpSp>
        <p:sp>
          <p:nvSpPr>
            <p:cNvPr id="9241" name="TextBox 40"/>
            <p:cNvSpPr txBox="1">
              <a:spLocks noChangeArrowheads="1"/>
            </p:cNvSpPr>
            <p:nvPr/>
          </p:nvSpPr>
          <p:spPr bwMode="auto">
            <a:xfrm>
              <a:off x="6786578" y="2786058"/>
              <a:ext cx="235742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CA" sz="3200" b="1">
                  <a:solidFill>
                    <a:srgbClr val="FFFFFF"/>
                  </a:solidFill>
                  <a:latin typeface="Constantia" charset="0"/>
                </a:rPr>
                <a:t>Thymine</a:t>
              </a:r>
              <a:endParaRPr lang="en-CA" b="1">
                <a:solidFill>
                  <a:srgbClr val="FFFFFF"/>
                </a:solidFill>
                <a:latin typeface="Constantia" charset="0"/>
              </a:endParaRPr>
            </a:p>
          </p:txBody>
        </p:sp>
      </p:grp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5000625" y="4214813"/>
            <a:ext cx="4349750" cy="1800225"/>
            <a:chOff x="5000628" y="4214818"/>
            <a:chExt cx="4350000" cy="1800000"/>
          </a:xfrm>
        </p:grpSpPr>
        <p:grpSp>
          <p:nvGrpSpPr>
            <p:cNvPr id="9231" name="Group 24"/>
            <p:cNvGrpSpPr>
              <a:grpSpLocks noChangeAspect="1"/>
            </p:cNvGrpSpPr>
            <p:nvPr/>
          </p:nvGrpSpPr>
          <p:grpSpPr bwMode="auto">
            <a:xfrm>
              <a:off x="5000628" y="4214818"/>
              <a:ext cx="4350000" cy="1800000"/>
              <a:chOff x="5143504" y="4357694"/>
              <a:chExt cx="4357718" cy="178595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7572058" y="4642753"/>
                <a:ext cx="1215072" cy="858327"/>
              </a:xfrm>
              <a:prstGeom prst="rect">
                <a:avLst/>
              </a:prstGeom>
              <a:solidFill>
                <a:srgbClr val="E31B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r>
                  <a:rPr lang="en-CA" sz="24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rPr>
                  <a:t>    G</a:t>
                </a:r>
                <a:endParaRPr lang="en-CA" sz="3200" b="1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  <p:grpSp>
            <p:nvGrpSpPr>
              <p:cNvPr id="9234" name="Group 24"/>
              <p:cNvGrpSpPr>
                <a:grpSpLocks/>
              </p:cNvGrpSpPr>
              <p:nvPr/>
            </p:nvGrpSpPr>
            <p:grpSpPr bwMode="auto">
              <a:xfrm>
                <a:off x="5143504" y="435769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857224" y="2071680"/>
                  <a:ext cx="1498619" cy="142756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sp>
              <p:nvSpPr>
                <p:cNvPr id="30" name="Regular Pentagon 29"/>
                <p:cNvSpPr/>
                <p:nvPr/>
              </p:nvSpPr>
              <p:spPr>
                <a:xfrm>
                  <a:off x="2714755" y="3428813"/>
                  <a:ext cx="1926795" cy="1714703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cxnSp>
              <p:nvCxnSpPr>
                <p:cNvPr id="31" name="Straight Connector 30"/>
                <p:cNvCxnSpPr>
                  <a:stCxn id="30" idx="1"/>
                  <a:endCxn id="29" idx="5"/>
                </p:cNvCxnSpPr>
                <p:nvPr/>
              </p:nvCxnSpPr>
              <p:spPr>
                <a:xfrm rot="10800000">
                  <a:off x="2138607" y="3290662"/>
                  <a:ext cx="576149" cy="793692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>
                  <a:stCxn id="30" idx="5"/>
                </p:cNvCxnSpPr>
                <p:nvPr/>
              </p:nvCxnSpPr>
              <p:spPr>
                <a:xfrm flipV="1">
                  <a:off x="4641551" y="4000381"/>
                  <a:ext cx="1215266" cy="83973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 useBgFill="1">
            <p:nvSpPr>
              <p:cNvPr id="28" name="Flowchart: Delay 27"/>
              <p:cNvSpPr/>
              <p:nvPr/>
            </p:nvSpPr>
            <p:spPr>
              <a:xfrm flipH="1">
                <a:off x="8357719" y="4642753"/>
                <a:ext cx="1143503" cy="861477"/>
              </a:xfrm>
              <a:prstGeom prst="flowChartDelay">
                <a:avLst/>
              </a:prstGeom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 sz="3600" b="1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</p:grpSp>
        <p:sp>
          <p:nvSpPr>
            <p:cNvPr id="9232" name="TextBox 41"/>
            <p:cNvSpPr txBox="1">
              <a:spLocks noChangeArrowheads="1"/>
            </p:cNvSpPr>
            <p:nvPr/>
          </p:nvSpPr>
          <p:spPr bwMode="auto">
            <a:xfrm>
              <a:off x="6786578" y="5357826"/>
              <a:ext cx="235742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CA" sz="3200" b="1">
                  <a:solidFill>
                    <a:srgbClr val="FFFFFF"/>
                  </a:solidFill>
                  <a:latin typeface="Constantia" charset="0"/>
                </a:rPr>
                <a:t>Guanine</a:t>
              </a:r>
              <a:endParaRPr lang="en-CA" b="1">
                <a:solidFill>
                  <a:srgbClr val="FFFFFF"/>
                </a:solidFill>
                <a:latin typeface="Constantia" charset="0"/>
              </a:endParaRPr>
            </a:p>
          </p:txBody>
        </p:sp>
      </p:grpSp>
      <p:grpSp>
        <p:nvGrpSpPr>
          <p:cNvPr id="18" name="Group 45"/>
          <p:cNvGrpSpPr>
            <a:grpSpLocks/>
          </p:cNvGrpSpPr>
          <p:nvPr/>
        </p:nvGrpSpPr>
        <p:grpSpPr bwMode="auto">
          <a:xfrm>
            <a:off x="571500" y="4214813"/>
            <a:ext cx="4286250" cy="1800225"/>
            <a:chOff x="571472" y="4214818"/>
            <a:chExt cx="4286248" cy="1800000"/>
          </a:xfrm>
        </p:grpSpPr>
        <p:grpSp>
          <p:nvGrpSpPr>
            <p:cNvPr id="9224" name="Group 10"/>
            <p:cNvGrpSpPr>
              <a:grpSpLocks noChangeAspect="1"/>
            </p:cNvGrpSpPr>
            <p:nvPr/>
          </p:nvGrpSpPr>
          <p:grpSpPr bwMode="auto">
            <a:xfrm>
              <a:off x="571472" y="4214818"/>
              <a:ext cx="3600000" cy="1800000"/>
              <a:chOff x="857224" y="2071678"/>
              <a:chExt cx="6929486" cy="3071834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857224" y="2071678"/>
                <a:ext cx="1500354" cy="142756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 sz="3600" b="1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  <p:sp>
            <p:nvSpPr>
              <p:cNvPr id="13" name="Regular Pentagon 12"/>
              <p:cNvSpPr/>
              <p:nvPr/>
            </p:nvSpPr>
            <p:spPr>
              <a:xfrm>
                <a:off x="2715095" y="3428810"/>
                <a:ext cx="1928153" cy="1714702"/>
              </a:xfrm>
              <a:prstGeom prst="pentagon">
                <a:avLst/>
              </a:prstGeom>
              <a:gradFill flip="none" rotWithShape="1">
                <a:gsLst>
                  <a:gs pos="0">
                    <a:srgbClr val="008000">
                      <a:shade val="30000"/>
                      <a:satMod val="115000"/>
                    </a:srgbClr>
                  </a:gs>
                  <a:gs pos="50000">
                    <a:srgbClr val="008000">
                      <a:shade val="67500"/>
                      <a:satMod val="115000"/>
                    </a:srgbClr>
                  </a:gs>
                  <a:gs pos="100000">
                    <a:srgbClr val="008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 sz="3600" b="1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  <p:sp>
            <p:nvSpPr>
              <p:cNvPr id="14" name="Flowchart: Delay 13"/>
              <p:cNvSpPr/>
              <p:nvPr/>
            </p:nvSpPr>
            <p:spPr>
              <a:xfrm>
                <a:off x="5859421" y="2643244"/>
                <a:ext cx="1928152" cy="1357134"/>
              </a:xfrm>
              <a:prstGeom prst="flowChartDelay">
                <a:avLst/>
              </a:prstGeom>
              <a:solidFill>
                <a:srgbClr val="7030A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CA" sz="24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rPr>
                  <a:t>C</a:t>
                </a:r>
                <a:endParaRPr lang="en-CA" sz="3600" b="1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  <p:cxnSp>
            <p:nvCxnSpPr>
              <p:cNvPr id="15" name="Straight Connector 14"/>
              <p:cNvCxnSpPr>
                <a:stCxn id="13" idx="1"/>
                <a:endCxn id="12" idx="5"/>
              </p:cNvCxnSpPr>
              <p:nvPr/>
            </p:nvCxnSpPr>
            <p:spPr>
              <a:xfrm rot="10800000">
                <a:off x="2137567" y="3290660"/>
                <a:ext cx="577528" cy="793692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13" idx="5"/>
              </p:cNvCxnSpPr>
              <p:nvPr/>
            </p:nvCxnSpPr>
            <p:spPr>
              <a:xfrm flipV="1">
                <a:off x="4643249" y="4000378"/>
                <a:ext cx="1216172" cy="83973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25" name="TextBox 42"/>
            <p:cNvSpPr txBox="1">
              <a:spLocks noChangeArrowheads="1"/>
            </p:cNvSpPr>
            <p:nvPr/>
          </p:nvSpPr>
          <p:spPr bwMode="auto">
            <a:xfrm>
              <a:off x="2500298" y="5429264"/>
              <a:ext cx="235742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CA" sz="3200" b="1">
                  <a:solidFill>
                    <a:srgbClr val="FFFFFF"/>
                  </a:solidFill>
                  <a:latin typeface="Constantia" charset="0"/>
                </a:rPr>
                <a:t>Cytosine</a:t>
              </a:r>
              <a:endParaRPr lang="en-CA" b="1">
                <a:solidFill>
                  <a:srgbClr val="FFFFFF"/>
                </a:solidFill>
                <a:latin typeface="Constanti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547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3"/>
          <p:cNvGrpSpPr>
            <a:grpSpLocks/>
          </p:cNvGrpSpPr>
          <p:nvPr/>
        </p:nvGrpSpPr>
        <p:grpSpPr bwMode="auto">
          <a:xfrm>
            <a:off x="5500688" y="500063"/>
            <a:ext cx="2071687" cy="6000750"/>
            <a:chOff x="4143372" y="500042"/>
            <a:chExt cx="2071702" cy="6000792"/>
          </a:xfrm>
        </p:grpSpPr>
        <p:grpSp>
          <p:nvGrpSpPr>
            <p:cNvPr id="12348" name="Group 81"/>
            <p:cNvGrpSpPr>
              <a:grpSpLocks/>
            </p:cNvGrpSpPr>
            <p:nvPr/>
          </p:nvGrpSpPr>
          <p:grpSpPr bwMode="auto">
            <a:xfrm flipH="1">
              <a:off x="4143372" y="1357298"/>
              <a:ext cx="2071702" cy="857256"/>
              <a:chOff x="5143504" y="4357694"/>
              <a:chExt cx="4357718" cy="1785950"/>
            </a:xfrm>
          </p:grpSpPr>
          <p:grpSp>
            <p:nvGrpSpPr>
              <p:cNvPr id="12387" name="Group 24"/>
              <p:cNvGrpSpPr>
                <a:grpSpLocks/>
              </p:cNvGrpSpPr>
              <p:nvPr/>
            </p:nvGrpSpPr>
            <p:grpSpPr bwMode="auto">
              <a:xfrm>
                <a:off x="5143504" y="435769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86" name="Oval 85"/>
                <p:cNvSpPr/>
                <p:nvPr/>
              </p:nvSpPr>
              <p:spPr>
                <a:xfrm>
                  <a:off x="857224" y="2071678"/>
                  <a:ext cx="1500547" cy="14278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sp>
              <p:nvSpPr>
                <p:cNvPr id="87" name="Regular Pentagon 86"/>
                <p:cNvSpPr/>
                <p:nvPr/>
              </p:nvSpPr>
              <p:spPr>
                <a:xfrm>
                  <a:off x="2714730" y="3431247"/>
                  <a:ext cx="1923614" cy="1712265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cxnSp>
              <p:nvCxnSpPr>
                <p:cNvPr id="88" name="Straight Connector 87"/>
                <p:cNvCxnSpPr>
                  <a:stCxn id="87" idx="1"/>
                  <a:endCxn id="86" idx="5"/>
                </p:cNvCxnSpPr>
                <p:nvPr/>
              </p:nvCxnSpPr>
              <p:spPr>
                <a:xfrm rot="10800000">
                  <a:off x="2139632" y="3289034"/>
                  <a:ext cx="575098" cy="79640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>
                  <a:stCxn id="87" idx="5"/>
                </p:cNvCxnSpPr>
                <p:nvPr/>
              </p:nvCxnSpPr>
              <p:spPr>
                <a:xfrm flipV="1">
                  <a:off x="4638344" y="4000105"/>
                  <a:ext cx="1216304" cy="8533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4" name="Rectangle 83"/>
              <p:cNvSpPr/>
              <p:nvPr/>
            </p:nvSpPr>
            <p:spPr>
              <a:xfrm>
                <a:off x="7571136" y="4642123"/>
                <a:ext cx="1215486" cy="859902"/>
              </a:xfrm>
              <a:prstGeom prst="rect">
                <a:avLst/>
              </a:prstGeom>
              <a:solidFill>
                <a:srgbClr val="E31B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r>
                  <a:rPr lang="en-CA" sz="24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rPr>
                  <a:t>  G</a:t>
                </a:r>
                <a:endParaRPr lang="en-CA" sz="3200" b="1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  <p:sp useBgFill="1">
            <p:nvSpPr>
              <p:cNvPr id="85" name="Flowchart: Delay 84"/>
              <p:cNvSpPr/>
              <p:nvPr/>
            </p:nvSpPr>
            <p:spPr>
              <a:xfrm flipH="1">
                <a:off x="8359199" y="4642123"/>
                <a:ext cx="1142023" cy="863208"/>
              </a:xfrm>
              <a:prstGeom prst="flowChartDelay">
                <a:avLst/>
              </a:prstGeom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 sz="3600" b="1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</p:grpSp>
        <p:grpSp>
          <p:nvGrpSpPr>
            <p:cNvPr id="12349" name="Group 89"/>
            <p:cNvGrpSpPr>
              <a:grpSpLocks/>
            </p:cNvGrpSpPr>
            <p:nvPr/>
          </p:nvGrpSpPr>
          <p:grpSpPr bwMode="auto">
            <a:xfrm flipH="1">
              <a:off x="4143372" y="3000372"/>
              <a:ext cx="2071702" cy="857256"/>
              <a:chOff x="5143504" y="4357694"/>
              <a:chExt cx="4357718" cy="1785950"/>
            </a:xfrm>
          </p:grpSpPr>
          <p:grpSp>
            <p:nvGrpSpPr>
              <p:cNvPr id="12380" name="Group 24"/>
              <p:cNvGrpSpPr>
                <a:grpSpLocks/>
              </p:cNvGrpSpPr>
              <p:nvPr/>
            </p:nvGrpSpPr>
            <p:grpSpPr bwMode="auto">
              <a:xfrm>
                <a:off x="5143504" y="435769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94" name="Oval 93"/>
                <p:cNvSpPr/>
                <p:nvPr/>
              </p:nvSpPr>
              <p:spPr>
                <a:xfrm>
                  <a:off x="857224" y="2071678"/>
                  <a:ext cx="1500547" cy="142783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sp>
              <p:nvSpPr>
                <p:cNvPr id="95" name="Regular Pentagon 94"/>
                <p:cNvSpPr/>
                <p:nvPr/>
              </p:nvSpPr>
              <p:spPr>
                <a:xfrm>
                  <a:off x="2714730" y="3431251"/>
                  <a:ext cx="1923614" cy="1712261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cxnSp>
              <p:nvCxnSpPr>
                <p:cNvPr id="96" name="Straight Connector 95"/>
                <p:cNvCxnSpPr>
                  <a:stCxn id="95" idx="1"/>
                  <a:endCxn id="94" idx="5"/>
                </p:cNvCxnSpPr>
                <p:nvPr/>
              </p:nvCxnSpPr>
              <p:spPr>
                <a:xfrm rot="10800000">
                  <a:off x="2139632" y="3289034"/>
                  <a:ext cx="575098" cy="79640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>
                  <a:stCxn id="95" idx="5"/>
                </p:cNvCxnSpPr>
                <p:nvPr/>
              </p:nvCxnSpPr>
              <p:spPr>
                <a:xfrm flipV="1">
                  <a:off x="4638344" y="4000109"/>
                  <a:ext cx="1216304" cy="85327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2" name="Rectangle 91"/>
              <p:cNvSpPr/>
              <p:nvPr/>
            </p:nvSpPr>
            <p:spPr>
              <a:xfrm>
                <a:off x="7571136" y="4642123"/>
                <a:ext cx="1215486" cy="859902"/>
              </a:xfrm>
              <a:prstGeom prst="rect">
                <a:avLst/>
              </a:prstGeom>
              <a:solidFill>
                <a:srgbClr val="E31B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r>
                  <a:rPr lang="en-CA" sz="24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rPr>
                  <a:t>  G</a:t>
                </a:r>
                <a:endParaRPr lang="en-CA" sz="3200" b="1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  <p:sp useBgFill="1">
            <p:nvSpPr>
              <p:cNvPr id="93" name="Flowchart: Delay 92"/>
              <p:cNvSpPr/>
              <p:nvPr/>
            </p:nvSpPr>
            <p:spPr>
              <a:xfrm flipH="1">
                <a:off x="8359199" y="4642123"/>
                <a:ext cx="1142023" cy="863210"/>
              </a:xfrm>
              <a:prstGeom prst="flowChartDelay">
                <a:avLst/>
              </a:prstGeom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 sz="3600" b="1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</p:grpSp>
        <p:grpSp>
          <p:nvGrpSpPr>
            <p:cNvPr id="12350" name="Group 66"/>
            <p:cNvGrpSpPr>
              <a:grpSpLocks/>
            </p:cNvGrpSpPr>
            <p:nvPr/>
          </p:nvGrpSpPr>
          <p:grpSpPr bwMode="auto">
            <a:xfrm flipH="1">
              <a:off x="4429124" y="2143116"/>
              <a:ext cx="1785950" cy="857256"/>
              <a:chOff x="500034" y="1142984"/>
              <a:chExt cx="3714776" cy="1785950"/>
            </a:xfrm>
          </p:grpSpPr>
          <p:grpSp>
            <p:nvGrpSpPr>
              <p:cNvPr id="12374" name="Group 16"/>
              <p:cNvGrpSpPr>
                <a:grpSpLocks/>
              </p:cNvGrpSpPr>
              <p:nvPr/>
            </p:nvGrpSpPr>
            <p:grpSpPr bwMode="auto">
              <a:xfrm>
                <a:off x="500034" y="114298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70" name="Oval 69"/>
                <p:cNvSpPr/>
                <p:nvPr/>
              </p:nvSpPr>
              <p:spPr>
                <a:xfrm>
                  <a:off x="857224" y="2071678"/>
                  <a:ext cx="1496892" cy="142783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sp>
              <p:nvSpPr>
                <p:cNvPr id="71" name="Regular Pentagon 70"/>
                <p:cNvSpPr/>
                <p:nvPr/>
              </p:nvSpPr>
              <p:spPr>
                <a:xfrm>
                  <a:off x="2713635" y="3431251"/>
                  <a:ext cx="1928312" cy="1712261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cxnSp>
              <p:nvCxnSpPr>
                <p:cNvPr id="72" name="Straight Connector 71"/>
                <p:cNvCxnSpPr>
                  <a:stCxn id="71" idx="1"/>
                  <a:endCxn id="70" idx="5"/>
                </p:cNvCxnSpPr>
                <p:nvPr/>
              </p:nvCxnSpPr>
              <p:spPr>
                <a:xfrm rot="10800000">
                  <a:off x="2138409" y="3289034"/>
                  <a:ext cx="575226" cy="79640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>
                  <a:stCxn id="71" idx="5"/>
                </p:cNvCxnSpPr>
                <p:nvPr/>
              </p:nvCxnSpPr>
              <p:spPr>
                <a:xfrm flipV="1">
                  <a:off x="4641946" y="4000109"/>
                  <a:ext cx="1215818" cy="85327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9" name="Pentagon 68"/>
              <p:cNvSpPr/>
              <p:nvPr/>
            </p:nvSpPr>
            <p:spPr>
              <a:xfrm>
                <a:off x="2999665" y="1500174"/>
                <a:ext cx="1215145" cy="787141"/>
              </a:xfrm>
              <a:prstGeom prst="homePlat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CA" sz="24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rPr>
                  <a:t>A</a:t>
                </a:r>
                <a:endParaRPr lang="en-CA" sz="1200" b="1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</p:grpSp>
        <p:grpSp>
          <p:nvGrpSpPr>
            <p:cNvPr id="12351" name="Group 73"/>
            <p:cNvGrpSpPr>
              <a:grpSpLocks/>
            </p:cNvGrpSpPr>
            <p:nvPr/>
          </p:nvGrpSpPr>
          <p:grpSpPr bwMode="auto">
            <a:xfrm flipH="1">
              <a:off x="4500562" y="500042"/>
              <a:ext cx="1714512" cy="857256"/>
              <a:chOff x="5143504" y="1142984"/>
              <a:chExt cx="3643338" cy="1785950"/>
            </a:xfrm>
          </p:grpSpPr>
          <p:grpSp>
            <p:nvGrpSpPr>
              <p:cNvPr id="12367" name="Group 32"/>
              <p:cNvGrpSpPr>
                <a:grpSpLocks/>
              </p:cNvGrpSpPr>
              <p:nvPr/>
            </p:nvGrpSpPr>
            <p:grpSpPr bwMode="auto">
              <a:xfrm>
                <a:off x="5143504" y="114298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78" name="Oval 77"/>
                <p:cNvSpPr/>
                <p:nvPr/>
              </p:nvSpPr>
              <p:spPr>
                <a:xfrm>
                  <a:off x="857224" y="2071678"/>
                  <a:ext cx="1502565" cy="14278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sp>
              <p:nvSpPr>
                <p:cNvPr id="79" name="Regular Pentagon 78"/>
                <p:cNvSpPr/>
                <p:nvPr/>
              </p:nvSpPr>
              <p:spPr>
                <a:xfrm>
                  <a:off x="2713729" y="3431247"/>
                  <a:ext cx="1929961" cy="1712265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cxnSp>
              <p:nvCxnSpPr>
                <p:cNvPr id="80" name="Straight Connector 79"/>
                <p:cNvCxnSpPr>
                  <a:stCxn id="79" idx="1"/>
                  <a:endCxn id="78" idx="5"/>
                </p:cNvCxnSpPr>
                <p:nvPr/>
              </p:nvCxnSpPr>
              <p:spPr>
                <a:xfrm rot="10800000">
                  <a:off x="2139414" y="3289034"/>
                  <a:ext cx="574314" cy="79640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>
                  <a:stCxn id="79" idx="5"/>
                </p:cNvCxnSpPr>
                <p:nvPr/>
              </p:nvCxnSpPr>
              <p:spPr>
                <a:xfrm flipV="1">
                  <a:off x="4643690" y="4000105"/>
                  <a:ext cx="1215410" cy="8533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6" name="Rectangle 75"/>
              <p:cNvSpPr/>
              <p:nvPr/>
            </p:nvSpPr>
            <p:spPr>
              <a:xfrm>
                <a:off x="7572396" y="1500174"/>
                <a:ext cx="570114" cy="78714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0086BC"/>
                  </a:solidFill>
                  <a:latin typeface="Constantia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7" name="Chevron 76"/>
              <p:cNvSpPr/>
              <p:nvPr/>
            </p:nvSpPr>
            <p:spPr>
              <a:xfrm flipH="1">
                <a:off x="7572396" y="1500174"/>
                <a:ext cx="1214446" cy="787141"/>
              </a:xfrm>
              <a:prstGeom prst="chevron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CA" sz="2400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rPr>
                  <a:t>T</a:t>
                </a:r>
                <a:endParaRPr lang="en-CA" sz="1200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</p:grpSp>
        <p:grpSp>
          <p:nvGrpSpPr>
            <p:cNvPr id="12352" name="Group 97"/>
            <p:cNvGrpSpPr>
              <a:grpSpLocks/>
            </p:cNvGrpSpPr>
            <p:nvPr/>
          </p:nvGrpSpPr>
          <p:grpSpPr bwMode="auto">
            <a:xfrm flipH="1">
              <a:off x="4500562" y="3857628"/>
              <a:ext cx="1714512" cy="857256"/>
              <a:chOff x="5143504" y="1142984"/>
              <a:chExt cx="3643338" cy="1785950"/>
            </a:xfrm>
          </p:grpSpPr>
          <p:grpSp>
            <p:nvGrpSpPr>
              <p:cNvPr id="12360" name="Group 32"/>
              <p:cNvGrpSpPr>
                <a:grpSpLocks/>
              </p:cNvGrpSpPr>
              <p:nvPr/>
            </p:nvGrpSpPr>
            <p:grpSpPr bwMode="auto">
              <a:xfrm>
                <a:off x="5143504" y="114298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102" name="Oval 101"/>
                <p:cNvSpPr/>
                <p:nvPr/>
              </p:nvSpPr>
              <p:spPr>
                <a:xfrm>
                  <a:off x="857224" y="2071674"/>
                  <a:ext cx="1502565" cy="142783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sp>
              <p:nvSpPr>
                <p:cNvPr id="103" name="Regular Pentagon 102"/>
                <p:cNvSpPr/>
                <p:nvPr/>
              </p:nvSpPr>
              <p:spPr>
                <a:xfrm>
                  <a:off x="2713729" y="3431247"/>
                  <a:ext cx="1929961" cy="1712261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cxnSp>
              <p:nvCxnSpPr>
                <p:cNvPr id="104" name="Straight Connector 103"/>
                <p:cNvCxnSpPr>
                  <a:stCxn id="103" idx="1"/>
                  <a:endCxn id="102" idx="5"/>
                </p:cNvCxnSpPr>
                <p:nvPr/>
              </p:nvCxnSpPr>
              <p:spPr>
                <a:xfrm rot="10800000">
                  <a:off x="2139414" y="3289031"/>
                  <a:ext cx="574314" cy="79640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>
                  <a:stCxn id="103" idx="5"/>
                </p:cNvCxnSpPr>
                <p:nvPr/>
              </p:nvCxnSpPr>
              <p:spPr>
                <a:xfrm flipV="1">
                  <a:off x="4643690" y="4000105"/>
                  <a:ext cx="1215410" cy="85327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0" name="Rectangle 99"/>
              <p:cNvSpPr/>
              <p:nvPr/>
            </p:nvSpPr>
            <p:spPr>
              <a:xfrm>
                <a:off x="7572396" y="1500172"/>
                <a:ext cx="570114" cy="78714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0086BC"/>
                  </a:solidFill>
                  <a:latin typeface="Constantia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01" name="Chevron 100"/>
              <p:cNvSpPr/>
              <p:nvPr/>
            </p:nvSpPr>
            <p:spPr>
              <a:xfrm flipH="1">
                <a:off x="7572396" y="1500172"/>
                <a:ext cx="1214446" cy="787141"/>
              </a:xfrm>
              <a:prstGeom prst="chevron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CA" sz="2400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rPr>
                  <a:t>T</a:t>
                </a:r>
                <a:endParaRPr lang="en-CA" sz="1200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</p:grpSp>
        <p:grpSp>
          <p:nvGrpSpPr>
            <p:cNvPr id="12353" name="Group 105"/>
            <p:cNvGrpSpPr>
              <a:grpSpLocks/>
            </p:cNvGrpSpPr>
            <p:nvPr/>
          </p:nvGrpSpPr>
          <p:grpSpPr bwMode="auto">
            <a:xfrm flipH="1">
              <a:off x="4429124" y="5643578"/>
              <a:ext cx="1785950" cy="857256"/>
              <a:chOff x="500034" y="1142984"/>
              <a:chExt cx="3714776" cy="1785950"/>
            </a:xfrm>
          </p:grpSpPr>
          <p:grpSp>
            <p:nvGrpSpPr>
              <p:cNvPr id="12354" name="Group 16"/>
              <p:cNvGrpSpPr>
                <a:grpSpLocks/>
              </p:cNvGrpSpPr>
              <p:nvPr/>
            </p:nvGrpSpPr>
            <p:grpSpPr bwMode="auto">
              <a:xfrm>
                <a:off x="500034" y="114298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109" name="Oval 108"/>
                <p:cNvSpPr/>
                <p:nvPr/>
              </p:nvSpPr>
              <p:spPr>
                <a:xfrm>
                  <a:off x="857224" y="2071678"/>
                  <a:ext cx="1496892" cy="14278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sp>
              <p:nvSpPr>
                <p:cNvPr id="110" name="Regular Pentagon 109"/>
                <p:cNvSpPr/>
                <p:nvPr/>
              </p:nvSpPr>
              <p:spPr>
                <a:xfrm>
                  <a:off x="2713635" y="3431247"/>
                  <a:ext cx="1928312" cy="1712265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cxnSp>
              <p:nvCxnSpPr>
                <p:cNvPr id="111" name="Straight Connector 110"/>
                <p:cNvCxnSpPr>
                  <a:stCxn id="110" idx="1"/>
                  <a:endCxn id="109" idx="5"/>
                </p:cNvCxnSpPr>
                <p:nvPr/>
              </p:nvCxnSpPr>
              <p:spPr>
                <a:xfrm rot="10800000">
                  <a:off x="2138409" y="3289034"/>
                  <a:ext cx="575226" cy="79640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>
                  <a:stCxn id="110" idx="5"/>
                </p:cNvCxnSpPr>
                <p:nvPr/>
              </p:nvCxnSpPr>
              <p:spPr>
                <a:xfrm flipV="1">
                  <a:off x="4641946" y="4000105"/>
                  <a:ext cx="1215818" cy="8533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8" name="Pentagon 107"/>
              <p:cNvSpPr/>
              <p:nvPr/>
            </p:nvSpPr>
            <p:spPr>
              <a:xfrm>
                <a:off x="2999665" y="1500174"/>
                <a:ext cx="1215145" cy="787141"/>
              </a:xfrm>
              <a:prstGeom prst="homePlat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CA" sz="24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rPr>
                  <a:t>A</a:t>
                </a:r>
                <a:endParaRPr lang="en-CA" sz="1200" b="1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</p:grpSp>
      </p:grpSp>
      <p:grpSp>
        <p:nvGrpSpPr>
          <p:cNvPr id="37" name="Group 165"/>
          <p:cNvGrpSpPr>
            <a:grpSpLocks/>
          </p:cNvGrpSpPr>
          <p:nvPr/>
        </p:nvGrpSpPr>
        <p:grpSpPr bwMode="auto">
          <a:xfrm>
            <a:off x="857250" y="500063"/>
            <a:ext cx="2071688" cy="6000750"/>
            <a:chOff x="857224" y="500042"/>
            <a:chExt cx="2071702" cy="6000792"/>
          </a:xfrm>
        </p:grpSpPr>
        <p:grpSp>
          <p:nvGrpSpPr>
            <p:cNvPr id="12298" name="Group 4"/>
            <p:cNvGrpSpPr>
              <a:grpSpLocks/>
            </p:cNvGrpSpPr>
            <p:nvPr/>
          </p:nvGrpSpPr>
          <p:grpSpPr bwMode="auto">
            <a:xfrm>
              <a:off x="857224" y="500042"/>
              <a:ext cx="1785950" cy="857256"/>
              <a:chOff x="500034" y="1142984"/>
              <a:chExt cx="3714776" cy="1785950"/>
            </a:xfrm>
          </p:grpSpPr>
          <p:grpSp>
            <p:nvGrpSpPr>
              <p:cNvPr id="12342" name="Group 16"/>
              <p:cNvGrpSpPr>
                <a:grpSpLocks/>
              </p:cNvGrpSpPr>
              <p:nvPr/>
            </p:nvGrpSpPr>
            <p:grpSpPr bwMode="auto">
              <a:xfrm>
                <a:off x="500034" y="114298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8" name="Oval 7"/>
                <p:cNvSpPr/>
                <p:nvPr/>
              </p:nvSpPr>
              <p:spPr>
                <a:xfrm>
                  <a:off x="857224" y="2071678"/>
                  <a:ext cx="1503431" cy="14278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sp>
              <p:nvSpPr>
                <p:cNvPr id="9" name="Regular Pentagon 8"/>
                <p:cNvSpPr/>
                <p:nvPr/>
              </p:nvSpPr>
              <p:spPr>
                <a:xfrm>
                  <a:off x="2713635" y="3431247"/>
                  <a:ext cx="1928316" cy="1712265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cxnSp>
              <p:nvCxnSpPr>
                <p:cNvPr id="10" name="Straight Connector 9"/>
                <p:cNvCxnSpPr>
                  <a:stCxn id="9" idx="1"/>
                  <a:endCxn id="8" idx="5"/>
                </p:cNvCxnSpPr>
                <p:nvPr/>
              </p:nvCxnSpPr>
              <p:spPr>
                <a:xfrm rot="10800000">
                  <a:off x="2138409" y="3289034"/>
                  <a:ext cx="575226" cy="79640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>
                  <a:stCxn id="9" idx="5"/>
                </p:cNvCxnSpPr>
                <p:nvPr/>
              </p:nvCxnSpPr>
              <p:spPr>
                <a:xfrm flipV="1">
                  <a:off x="4641950" y="4000105"/>
                  <a:ext cx="1215818" cy="8533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Pentagon 6"/>
              <p:cNvSpPr/>
              <p:nvPr/>
            </p:nvSpPr>
            <p:spPr>
              <a:xfrm>
                <a:off x="2999666" y="1500174"/>
                <a:ext cx="1215144" cy="787141"/>
              </a:xfrm>
              <a:prstGeom prst="homePlat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CA" sz="24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rPr>
                  <a:t>A</a:t>
                </a:r>
                <a:endParaRPr lang="en-CA" sz="1200" b="1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</p:grpSp>
        <p:grpSp>
          <p:nvGrpSpPr>
            <p:cNvPr id="12299" name="Group 11"/>
            <p:cNvGrpSpPr>
              <a:grpSpLocks/>
            </p:cNvGrpSpPr>
            <p:nvPr/>
          </p:nvGrpSpPr>
          <p:grpSpPr bwMode="auto">
            <a:xfrm>
              <a:off x="857224" y="1357298"/>
              <a:ext cx="1714512" cy="857256"/>
              <a:chOff x="857224" y="2071678"/>
              <a:chExt cx="6929486" cy="3071834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857224" y="2071678"/>
                <a:ext cx="1501389" cy="142783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 sz="3600" b="1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  <p:sp>
            <p:nvSpPr>
              <p:cNvPr id="14" name="Regular Pentagon 13"/>
              <p:cNvSpPr/>
              <p:nvPr/>
            </p:nvSpPr>
            <p:spPr>
              <a:xfrm>
                <a:off x="2711505" y="3431247"/>
                <a:ext cx="1931271" cy="1712265"/>
              </a:xfrm>
              <a:prstGeom prst="pentagon">
                <a:avLst/>
              </a:prstGeom>
              <a:gradFill flip="none" rotWithShape="1">
                <a:gsLst>
                  <a:gs pos="0">
                    <a:srgbClr val="008000">
                      <a:shade val="30000"/>
                      <a:satMod val="115000"/>
                    </a:srgbClr>
                  </a:gs>
                  <a:gs pos="50000">
                    <a:srgbClr val="008000">
                      <a:shade val="67500"/>
                      <a:satMod val="115000"/>
                    </a:srgbClr>
                  </a:gs>
                  <a:gs pos="100000">
                    <a:srgbClr val="008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 sz="3600" b="1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  <p:sp>
            <p:nvSpPr>
              <p:cNvPr id="15" name="Flowchart: Delay 14"/>
              <p:cNvSpPr/>
              <p:nvPr/>
            </p:nvSpPr>
            <p:spPr>
              <a:xfrm>
                <a:off x="5855439" y="2640536"/>
                <a:ext cx="1931271" cy="1359569"/>
              </a:xfrm>
              <a:prstGeom prst="flowChartDelay">
                <a:avLst/>
              </a:prstGeom>
              <a:solidFill>
                <a:srgbClr val="7030A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CA" sz="24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rPr>
                  <a:t>C</a:t>
                </a:r>
                <a:endParaRPr lang="en-CA" sz="3600" b="1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  <p:cxnSp>
            <p:nvCxnSpPr>
              <p:cNvPr id="16" name="Straight Connector 15"/>
              <p:cNvCxnSpPr>
                <a:stCxn id="14" idx="1"/>
                <a:endCxn id="13" idx="5"/>
              </p:cNvCxnSpPr>
              <p:nvPr/>
            </p:nvCxnSpPr>
            <p:spPr>
              <a:xfrm rot="10800000">
                <a:off x="2140462" y="3289034"/>
                <a:ext cx="571043" cy="796401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14" idx="5"/>
              </p:cNvCxnSpPr>
              <p:nvPr/>
            </p:nvCxnSpPr>
            <p:spPr>
              <a:xfrm flipV="1">
                <a:off x="4642777" y="4000105"/>
                <a:ext cx="1212662" cy="85331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00" name="Group 17"/>
            <p:cNvGrpSpPr>
              <a:grpSpLocks/>
            </p:cNvGrpSpPr>
            <p:nvPr/>
          </p:nvGrpSpPr>
          <p:grpSpPr bwMode="auto">
            <a:xfrm>
              <a:off x="857224" y="2143116"/>
              <a:ext cx="1714512" cy="857256"/>
              <a:chOff x="5143504" y="1142984"/>
              <a:chExt cx="3643338" cy="1785950"/>
            </a:xfrm>
          </p:grpSpPr>
          <p:grpSp>
            <p:nvGrpSpPr>
              <p:cNvPr id="12330" name="Group 32"/>
              <p:cNvGrpSpPr>
                <a:grpSpLocks/>
              </p:cNvGrpSpPr>
              <p:nvPr/>
            </p:nvGrpSpPr>
            <p:grpSpPr bwMode="auto">
              <a:xfrm>
                <a:off x="5143504" y="114298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22" name="Oval 21"/>
                <p:cNvSpPr/>
                <p:nvPr/>
              </p:nvSpPr>
              <p:spPr>
                <a:xfrm>
                  <a:off x="857224" y="2071678"/>
                  <a:ext cx="1502569" cy="142783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sp>
              <p:nvSpPr>
                <p:cNvPr id="23" name="Regular Pentagon 22"/>
                <p:cNvSpPr/>
                <p:nvPr/>
              </p:nvSpPr>
              <p:spPr>
                <a:xfrm>
                  <a:off x="2713729" y="3431251"/>
                  <a:ext cx="1929966" cy="1712261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cxnSp>
              <p:nvCxnSpPr>
                <p:cNvPr id="24" name="Straight Connector 23"/>
                <p:cNvCxnSpPr>
                  <a:stCxn id="23" idx="1"/>
                  <a:endCxn id="22" idx="5"/>
                </p:cNvCxnSpPr>
                <p:nvPr/>
              </p:nvCxnSpPr>
              <p:spPr>
                <a:xfrm rot="10800000">
                  <a:off x="2139414" y="3289034"/>
                  <a:ext cx="574314" cy="79640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>
                  <a:stCxn id="23" idx="5"/>
                </p:cNvCxnSpPr>
                <p:nvPr/>
              </p:nvCxnSpPr>
              <p:spPr>
                <a:xfrm flipV="1">
                  <a:off x="4643694" y="4000109"/>
                  <a:ext cx="1215410" cy="85327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Rectangle 19"/>
              <p:cNvSpPr/>
              <p:nvPr/>
            </p:nvSpPr>
            <p:spPr>
              <a:xfrm>
                <a:off x="7572396" y="1500174"/>
                <a:ext cx="570116" cy="78714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0086BC"/>
                  </a:solidFill>
                  <a:latin typeface="Constantia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1" name="Chevron 20"/>
              <p:cNvSpPr/>
              <p:nvPr/>
            </p:nvSpPr>
            <p:spPr>
              <a:xfrm flipH="1">
                <a:off x="7572396" y="1500174"/>
                <a:ext cx="1214446" cy="787141"/>
              </a:xfrm>
              <a:prstGeom prst="chevron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CA" sz="2400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rPr>
                  <a:t>T</a:t>
                </a:r>
                <a:endParaRPr lang="en-CA" sz="1200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</p:grpSp>
        <p:grpSp>
          <p:nvGrpSpPr>
            <p:cNvPr id="12301" name="Group 25"/>
            <p:cNvGrpSpPr>
              <a:grpSpLocks/>
            </p:cNvGrpSpPr>
            <p:nvPr/>
          </p:nvGrpSpPr>
          <p:grpSpPr bwMode="auto">
            <a:xfrm>
              <a:off x="857224" y="4714884"/>
              <a:ext cx="2071702" cy="857256"/>
              <a:chOff x="5143504" y="4357694"/>
              <a:chExt cx="4357718" cy="178595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7571137" y="4642121"/>
                <a:ext cx="1215486" cy="859902"/>
              </a:xfrm>
              <a:prstGeom prst="rect">
                <a:avLst/>
              </a:prstGeom>
              <a:solidFill>
                <a:srgbClr val="E31B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r>
                  <a:rPr lang="en-CA" sz="24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rPr>
                  <a:t>G</a:t>
                </a:r>
                <a:endParaRPr lang="en-CA" sz="3200" b="1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  <p:grpSp>
            <p:nvGrpSpPr>
              <p:cNvPr id="12324" name="Group 24"/>
              <p:cNvGrpSpPr>
                <a:grpSpLocks/>
              </p:cNvGrpSpPr>
              <p:nvPr/>
            </p:nvGrpSpPr>
            <p:grpSpPr bwMode="auto">
              <a:xfrm>
                <a:off x="5143504" y="435769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857224" y="2071674"/>
                  <a:ext cx="1500550" cy="142783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sp>
              <p:nvSpPr>
                <p:cNvPr id="31" name="Regular Pentagon 30"/>
                <p:cNvSpPr/>
                <p:nvPr/>
              </p:nvSpPr>
              <p:spPr>
                <a:xfrm>
                  <a:off x="2714733" y="3431247"/>
                  <a:ext cx="1923608" cy="1712261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cxnSp>
              <p:nvCxnSpPr>
                <p:cNvPr id="32" name="Straight Connector 31"/>
                <p:cNvCxnSpPr>
                  <a:stCxn id="31" idx="1"/>
                  <a:endCxn id="30" idx="5"/>
                </p:cNvCxnSpPr>
                <p:nvPr/>
              </p:nvCxnSpPr>
              <p:spPr>
                <a:xfrm rot="10800000">
                  <a:off x="2139631" y="3289031"/>
                  <a:ext cx="575102" cy="79640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31" idx="5"/>
                </p:cNvCxnSpPr>
                <p:nvPr/>
              </p:nvCxnSpPr>
              <p:spPr>
                <a:xfrm flipV="1">
                  <a:off x="4638341" y="4000105"/>
                  <a:ext cx="1216303" cy="85327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 useBgFill="1">
            <p:nvSpPr>
              <p:cNvPr id="29" name="Flowchart: Delay 28"/>
              <p:cNvSpPr/>
              <p:nvPr/>
            </p:nvSpPr>
            <p:spPr>
              <a:xfrm flipH="1">
                <a:off x="8359200" y="4642121"/>
                <a:ext cx="1142022" cy="863210"/>
              </a:xfrm>
              <a:prstGeom prst="flowChartDelay">
                <a:avLst/>
              </a:prstGeom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 sz="3600" b="1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</p:grpSp>
        <p:grpSp>
          <p:nvGrpSpPr>
            <p:cNvPr id="12302" name="Group 45"/>
            <p:cNvGrpSpPr>
              <a:grpSpLocks/>
            </p:cNvGrpSpPr>
            <p:nvPr/>
          </p:nvGrpSpPr>
          <p:grpSpPr bwMode="auto">
            <a:xfrm>
              <a:off x="857224" y="3000372"/>
              <a:ext cx="1714512" cy="857256"/>
              <a:chOff x="857224" y="2071678"/>
              <a:chExt cx="6929486" cy="3071834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857224" y="2071678"/>
                <a:ext cx="1501389" cy="142783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 sz="3600" b="1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  <p:sp>
            <p:nvSpPr>
              <p:cNvPr id="48" name="Regular Pentagon 47"/>
              <p:cNvSpPr/>
              <p:nvPr/>
            </p:nvSpPr>
            <p:spPr>
              <a:xfrm>
                <a:off x="2711505" y="3431251"/>
                <a:ext cx="1931271" cy="1712261"/>
              </a:xfrm>
              <a:prstGeom prst="pentagon">
                <a:avLst/>
              </a:prstGeom>
              <a:gradFill flip="none" rotWithShape="1">
                <a:gsLst>
                  <a:gs pos="0">
                    <a:srgbClr val="008000">
                      <a:shade val="30000"/>
                      <a:satMod val="115000"/>
                    </a:srgbClr>
                  </a:gs>
                  <a:gs pos="50000">
                    <a:srgbClr val="008000">
                      <a:shade val="67500"/>
                      <a:satMod val="115000"/>
                    </a:srgbClr>
                  </a:gs>
                  <a:gs pos="100000">
                    <a:srgbClr val="008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 sz="3600" b="1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  <p:sp>
            <p:nvSpPr>
              <p:cNvPr id="49" name="Flowchart: Delay 48"/>
              <p:cNvSpPr/>
              <p:nvPr/>
            </p:nvSpPr>
            <p:spPr>
              <a:xfrm>
                <a:off x="5855439" y="2640536"/>
                <a:ext cx="1931271" cy="1359573"/>
              </a:xfrm>
              <a:prstGeom prst="flowChartDelay">
                <a:avLst/>
              </a:prstGeom>
              <a:solidFill>
                <a:srgbClr val="7030A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CA" sz="24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rPr>
                  <a:t>C</a:t>
                </a:r>
                <a:endParaRPr lang="en-CA" sz="3600" b="1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  <p:cxnSp>
            <p:nvCxnSpPr>
              <p:cNvPr id="50" name="Straight Connector 49"/>
              <p:cNvCxnSpPr>
                <a:stCxn id="48" idx="1"/>
                <a:endCxn id="47" idx="5"/>
              </p:cNvCxnSpPr>
              <p:nvPr/>
            </p:nvCxnSpPr>
            <p:spPr>
              <a:xfrm rot="10800000">
                <a:off x="2140462" y="3289034"/>
                <a:ext cx="571043" cy="796401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48" idx="5"/>
              </p:cNvCxnSpPr>
              <p:nvPr/>
            </p:nvCxnSpPr>
            <p:spPr>
              <a:xfrm flipV="1">
                <a:off x="4642777" y="4000109"/>
                <a:ext cx="1212662" cy="85327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03" name="Group 51"/>
            <p:cNvGrpSpPr>
              <a:grpSpLocks/>
            </p:cNvGrpSpPr>
            <p:nvPr/>
          </p:nvGrpSpPr>
          <p:grpSpPr bwMode="auto">
            <a:xfrm>
              <a:off x="857224" y="3857628"/>
              <a:ext cx="1785950" cy="857256"/>
              <a:chOff x="500034" y="1142984"/>
              <a:chExt cx="3714776" cy="1785950"/>
            </a:xfrm>
          </p:grpSpPr>
          <p:grpSp>
            <p:nvGrpSpPr>
              <p:cNvPr id="12312" name="Group 16"/>
              <p:cNvGrpSpPr>
                <a:grpSpLocks/>
              </p:cNvGrpSpPr>
              <p:nvPr/>
            </p:nvGrpSpPr>
            <p:grpSpPr bwMode="auto">
              <a:xfrm>
                <a:off x="500034" y="114298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55" name="Oval 54"/>
                <p:cNvSpPr/>
                <p:nvPr/>
              </p:nvSpPr>
              <p:spPr>
                <a:xfrm>
                  <a:off x="857224" y="2071674"/>
                  <a:ext cx="1503431" cy="142783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sp>
              <p:nvSpPr>
                <p:cNvPr id="56" name="Regular Pentagon 55"/>
                <p:cNvSpPr/>
                <p:nvPr/>
              </p:nvSpPr>
              <p:spPr>
                <a:xfrm>
                  <a:off x="2713635" y="3431247"/>
                  <a:ext cx="1928316" cy="1712261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cxnSp>
              <p:nvCxnSpPr>
                <p:cNvPr id="57" name="Straight Connector 56"/>
                <p:cNvCxnSpPr>
                  <a:stCxn id="56" idx="1"/>
                  <a:endCxn id="55" idx="5"/>
                </p:cNvCxnSpPr>
                <p:nvPr/>
              </p:nvCxnSpPr>
              <p:spPr>
                <a:xfrm rot="10800000">
                  <a:off x="2138409" y="3289031"/>
                  <a:ext cx="575226" cy="79640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>
                  <a:stCxn id="56" idx="5"/>
                </p:cNvCxnSpPr>
                <p:nvPr/>
              </p:nvCxnSpPr>
              <p:spPr>
                <a:xfrm flipV="1">
                  <a:off x="4641950" y="4000105"/>
                  <a:ext cx="1215818" cy="85327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Pentagon 53"/>
              <p:cNvSpPr/>
              <p:nvPr/>
            </p:nvSpPr>
            <p:spPr>
              <a:xfrm>
                <a:off x="2999666" y="1500172"/>
                <a:ext cx="1215144" cy="787141"/>
              </a:xfrm>
              <a:prstGeom prst="homePlat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CA" sz="24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rPr>
                  <a:t>A</a:t>
                </a:r>
                <a:endParaRPr lang="en-CA" sz="1200" b="1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</p:grpSp>
        <p:grpSp>
          <p:nvGrpSpPr>
            <p:cNvPr id="12304" name="Group 58"/>
            <p:cNvGrpSpPr>
              <a:grpSpLocks/>
            </p:cNvGrpSpPr>
            <p:nvPr/>
          </p:nvGrpSpPr>
          <p:grpSpPr bwMode="auto">
            <a:xfrm>
              <a:off x="857224" y="5643578"/>
              <a:ext cx="1714512" cy="857256"/>
              <a:chOff x="5143504" y="1142984"/>
              <a:chExt cx="3643338" cy="1785950"/>
            </a:xfrm>
          </p:grpSpPr>
          <p:grpSp>
            <p:nvGrpSpPr>
              <p:cNvPr id="12305" name="Group 32"/>
              <p:cNvGrpSpPr>
                <a:grpSpLocks/>
              </p:cNvGrpSpPr>
              <p:nvPr/>
            </p:nvGrpSpPr>
            <p:grpSpPr bwMode="auto">
              <a:xfrm>
                <a:off x="5143504" y="114298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63" name="Oval 62"/>
                <p:cNvSpPr/>
                <p:nvPr/>
              </p:nvSpPr>
              <p:spPr>
                <a:xfrm>
                  <a:off x="857224" y="2071678"/>
                  <a:ext cx="1502569" cy="14278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sp>
              <p:nvSpPr>
                <p:cNvPr id="64" name="Regular Pentagon 63"/>
                <p:cNvSpPr/>
                <p:nvPr/>
              </p:nvSpPr>
              <p:spPr>
                <a:xfrm>
                  <a:off x="2713729" y="3431247"/>
                  <a:ext cx="1929966" cy="1712265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CA" sz="3600" b="1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endParaRPr>
                </a:p>
              </p:txBody>
            </p:sp>
            <p:cxnSp>
              <p:nvCxnSpPr>
                <p:cNvPr id="65" name="Straight Connector 64"/>
                <p:cNvCxnSpPr>
                  <a:stCxn id="64" idx="1"/>
                  <a:endCxn id="63" idx="5"/>
                </p:cNvCxnSpPr>
                <p:nvPr/>
              </p:nvCxnSpPr>
              <p:spPr>
                <a:xfrm rot="10800000">
                  <a:off x="2139414" y="3289034"/>
                  <a:ext cx="574314" cy="79640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>
                  <a:stCxn id="64" idx="5"/>
                </p:cNvCxnSpPr>
                <p:nvPr/>
              </p:nvCxnSpPr>
              <p:spPr>
                <a:xfrm flipV="1">
                  <a:off x="4643694" y="4000105"/>
                  <a:ext cx="1215410" cy="8533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1" name="Rectangle 60"/>
              <p:cNvSpPr/>
              <p:nvPr/>
            </p:nvSpPr>
            <p:spPr>
              <a:xfrm>
                <a:off x="7572396" y="1500174"/>
                <a:ext cx="570116" cy="78714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CA">
                  <a:solidFill>
                    <a:srgbClr val="0086BC"/>
                  </a:solidFill>
                  <a:latin typeface="Constantia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62" name="Chevron 61"/>
              <p:cNvSpPr/>
              <p:nvPr/>
            </p:nvSpPr>
            <p:spPr>
              <a:xfrm flipH="1">
                <a:off x="7572396" y="1500174"/>
                <a:ext cx="1214446" cy="787141"/>
              </a:xfrm>
              <a:prstGeom prst="chevron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CA" sz="2400">
                    <a:solidFill>
                      <a:srgbClr val="000000"/>
                    </a:solidFill>
                    <a:latin typeface="Narkisim" charset="0"/>
                    <a:ea typeface="ＭＳ Ｐゴシック" charset="0"/>
                    <a:cs typeface="Narkisim" charset="0"/>
                  </a:rPr>
                  <a:t>T</a:t>
                </a:r>
                <a:endParaRPr lang="en-CA" sz="1200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endParaRPr>
              </a:p>
            </p:txBody>
          </p:sp>
        </p:grpSp>
      </p:grpSp>
      <p:grpSp>
        <p:nvGrpSpPr>
          <p:cNvPr id="82" name="Group 39"/>
          <p:cNvGrpSpPr>
            <a:grpSpLocks/>
          </p:cNvGrpSpPr>
          <p:nvPr/>
        </p:nvGrpSpPr>
        <p:grpSpPr bwMode="auto">
          <a:xfrm flipH="1">
            <a:off x="5786438" y="4714875"/>
            <a:ext cx="1714500" cy="857250"/>
            <a:chOff x="857224" y="2071678"/>
            <a:chExt cx="6929486" cy="3071834"/>
          </a:xfrm>
        </p:grpSpPr>
        <p:sp>
          <p:nvSpPr>
            <p:cNvPr id="41" name="Oval 40"/>
            <p:cNvSpPr/>
            <p:nvPr/>
          </p:nvSpPr>
          <p:spPr>
            <a:xfrm>
              <a:off x="857224" y="2071678"/>
              <a:ext cx="1501389" cy="1427836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 sz="3600" b="1">
                <a:solidFill>
                  <a:srgbClr val="000000"/>
                </a:solidFill>
                <a:latin typeface="Narkisim" charset="0"/>
                <a:ea typeface="ＭＳ Ｐゴシック" charset="0"/>
                <a:cs typeface="Narkisim" charset="0"/>
              </a:endParaRPr>
            </a:p>
          </p:txBody>
        </p:sp>
        <p:sp>
          <p:nvSpPr>
            <p:cNvPr id="42" name="Regular Pentagon 41"/>
            <p:cNvSpPr/>
            <p:nvPr/>
          </p:nvSpPr>
          <p:spPr>
            <a:xfrm>
              <a:off x="2711505" y="3431251"/>
              <a:ext cx="1931271" cy="1712261"/>
            </a:xfrm>
            <a:prstGeom prst="pentagon">
              <a:avLst/>
            </a:prstGeom>
            <a:gradFill flip="none" rotWithShape="1">
              <a:gsLst>
                <a:gs pos="0">
                  <a:srgbClr val="008000">
                    <a:shade val="30000"/>
                    <a:satMod val="115000"/>
                  </a:srgbClr>
                </a:gs>
                <a:gs pos="50000">
                  <a:srgbClr val="008000">
                    <a:shade val="67500"/>
                    <a:satMod val="115000"/>
                  </a:srgbClr>
                </a:gs>
                <a:gs pos="100000">
                  <a:srgbClr val="008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CA" sz="3600" b="1">
                <a:solidFill>
                  <a:srgbClr val="000000"/>
                </a:solidFill>
                <a:latin typeface="Narkisim" charset="0"/>
                <a:ea typeface="ＭＳ Ｐゴシック" charset="0"/>
                <a:cs typeface="Narkisim" charset="0"/>
              </a:endParaRPr>
            </a:p>
          </p:txBody>
        </p:sp>
        <p:cxnSp>
          <p:nvCxnSpPr>
            <p:cNvPr id="44" name="Straight Connector 43"/>
            <p:cNvCxnSpPr>
              <a:stCxn id="42" idx="1"/>
              <a:endCxn id="41" idx="5"/>
            </p:cNvCxnSpPr>
            <p:nvPr/>
          </p:nvCxnSpPr>
          <p:spPr>
            <a:xfrm rot="10800000">
              <a:off x="2140462" y="3289034"/>
              <a:ext cx="571043" cy="796401"/>
            </a:xfrm>
            <a:prstGeom prst="line">
              <a:avLst/>
            </a:prstGeom>
            <a:ln w="381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42" idx="5"/>
            </p:cNvCxnSpPr>
            <p:nvPr/>
          </p:nvCxnSpPr>
          <p:spPr>
            <a:xfrm flipV="1">
              <a:off x="4642777" y="4000109"/>
              <a:ext cx="1212662" cy="85327"/>
            </a:xfrm>
            <a:prstGeom prst="line">
              <a:avLst/>
            </a:prstGeom>
            <a:ln w="381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Flowchart: Delay 42"/>
            <p:cNvSpPr/>
            <p:nvPr/>
          </p:nvSpPr>
          <p:spPr>
            <a:xfrm>
              <a:off x="5855439" y="2640536"/>
              <a:ext cx="1931271" cy="1359573"/>
            </a:xfrm>
            <a:prstGeom prst="flowChartDelay">
              <a:avLst/>
            </a:prstGeom>
            <a:solidFill>
              <a:srgbClr val="7030A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CA" sz="2400" b="1">
                  <a:solidFill>
                    <a:srgbClr val="000000"/>
                  </a:solidFill>
                  <a:latin typeface="Narkisim" charset="0"/>
                  <a:ea typeface="ＭＳ Ｐゴシック" charset="0"/>
                  <a:cs typeface="Narkisim" charset="0"/>
                </a:rPr>
                <a:t>C</a:t>
              </a:r>
              <a:endParaRPr lang="en-CA" sz="3600" b="1">
                <a:solidFill>
                  <a:srgbClr val="000000"/>
                </a:solidFill>
                <a:latin typeface="Narkisim" charset="0"/>
                <a:ea typeface="ＭＳ Ｐゴシック" charset="0"/>
                <a:cs typeface="Narkisim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591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9584E-6 L 0.35608 -4.49584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124</Words>
  <Application>Microsoft Office PowerPoint</Application>
  <PresentationFormat>On-screen Show (4:3)</PresentationFormat>
  <Paragraphs>34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Constantia</vt:lpstr>
      <vt:lpstr>Narkisim</vt:lpstr>
      <vt:lpstr>Office Theme</vt:lpstr>
      <vt:lpstr>Thurs/Fri, March 2-3, 2017</vt:lpstr>
      <vt:lpstr>Reminders</vt:lpstr>
      <vt:lpstr>Nucleotides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February 13, 2015</dc:title>
  <dc:creator>Emily Wang</dc:creator>
  <cp:lastModifiedBy>Wang, Emily M</cp:lastModifiedBy>
  <cp:revision>59</cp:revision>
  <dcterms:created xsi:type="dcterms:W3CDTF">2015-02-19T15:12:00Z</dcterms:created>
  <dcterms:modified xsi:type="dcterms:W3CDTF">2017-03-08T22:14:31Z</dcterms:modified>
</cp:coreProperties>
</file>